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4" autoAdjust="0"/>
    <p:restoredTop sz="94660"/>
  </p:normalViewPr>
  <p:slideViewPr>
    <p:cSldViewPr snapToGrid="0">
      <p:cViewPr>
        <p:scale>
          <a:sx n="66" d="100"/>
          <a:sy n="66" d="100"/>
        </p:scale>
        <p:origin x="119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808E8E-9A1C-48AA-976B-18ADA85A31D0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759F2EC8-3E77-4398-B350-B3A22EAF5F22}">
      <dgm:prSet phldrT="[テキスト]"/>
      <dgm:spPr/>
      <dgm:t>
        <a:bodyPr/>
        <a:lstStyle/>
        <a:p>
          <a:r>
            <a:rPr kumimoji="1" lang="ja-JP" altLang="en-US" dirty="0"/>
            <a:t>　　</a:t>
          </a:r>
        </a:p>
      </dgm:t>
    </dgm:pt>
    <dgm:pt modelId="{BA415F0A-A985-4473-A994-867B4C399F57}" type="sibTrans" cxnId="{9AE2FCED-B510-45F0-AE7F-27A815F83B7A}">
      <dgm:prSet/>
      <dgm:spPr>
        <a:blipFill>
          <a:blip xmlns:r="http://schemas.openxmlformats.org/officeDocument/2006/relationships" r:embed="rId1"/>
          <a:srcRect/>
          <a:stretch>
            <a:fillRect t="-25000" b="-25000"/>
          </a:stretch>
        </a:blipFill>
      </dgm:spPr>
      <dgm:t>
        <a:bodyPr/>
        <a:lstStyle/>
        <a:p>
          <a:endParaRPr kumimoji="1" lang="ja-JP" altLang="en-US"/>
        </a:p>
      </dgm:t>
    </dgm:pt>
    <dgm:pt modelId="{105C4A90-41CE-4C2A-8ADF-78F38B651990}" type="parTrans" cxnId="{9AE2FCED-B510-45F0-AE7F-27A815F83B7A}">
      <dgm:prSet/>
      <dgm:spPr/>
      <dgm:t>
        <a:bodyPr/>
        <a:lstStyle/>
        <a:p>
          <a:endParaRPr kumimoji="1" lang="ja-JP" altLang="en-US"/>
        </a:p>
      </dgm:t>
    </dgm:pt>
    <dgm:pt modelId="{310F0B86-D44F-49BB-B949-3F9EC4D57E6A}" type="pres">
      <dgm:prSet presAssocID="{B2808E8E-9A1C-48AA-976B-18ADA85A31D0}" presName="Name0" presStyleCnt="0">
        <dgm:presLayoutVars>
          <dgm:chMax val="7"/>
          <dgm:chPref val="7"/>
          <dgm:dir/>
        </dgm:presLayoutVars>
      </dgm:prSet>
      <dgm:spPr/>
    </dgm:pt>
    <dgm:pt modelId="{32DD7E6A-212C-4767-8A35-B6C53E52520A}" type="pres">
      <dgm:prSet presAssocID="{B2808E8E-9A1C-48AA-976B-18ADA85A31D0}" presName="Name1" presStyleCnt="0"/>
      <dgm:spPr/>
    </dgm:pt>
    <dgm:pt modelId="{0C7AB90F-5F8B-467D-843C-AEEBB4D769CF}" type="pres">
      <dgm:prSet presAssocID="{BA415F0A-A985-4473-A994-867B4C399F57}" presName="picture_1" presStyleCnt="0"/>
      <dgm:spPr/>
    </dgm:pt>
    <dgm:pt modelId="{BD14F065-8E84-4A96-A8BF-1476CBA73DA9}" type="pres">
      <dgm:prSet presAssocID="{BA415F0A-A985-4473-A994-867B4C399F57}" presName="pictureRepeatNode" presStyleLbl="alignImgPlace1" presStyleIdx="0" presStyleCnt="1" custScaleX="185679" custScaleY="176339" custLinFactNeighborX="-4522" custLinFactNeighborY="-3307"/>
      <dgm:spPr/>
    </dgm:pt>
    <dgm:pt modelId="{3C6E2B12-C6FE-44F5-BEE4-34272381C7F4}" type="pres">
      <dgm:prSet presAssocID="{759F2EC8-3E77-4398-B350-B3A22EAF5F22}" presName="text_1" presStyleLbl="node1" presStyleIdx="0" presStyleCnt="0" custLinFactX="-200000" custLinFactNeighborX="-265007" custLinFactNeighborY="14341">
        <dgm:presLayoutVars>
          <dgm:bulletEnabled val="1"/>
        </dgm:presLayoutVars>
      </dgm:prSet>
      <dgm:spPr/>
    </dgm:pt>
  </dgm:ptLst>
  <dgm:cxnLst>
    <dgm:cxn modelId="{8BEDD301-A1C9-4A96-97D5-EA1B209E01A2}" type="presOf" srcId="{BA415F0A-A985-4473-A994-867B4C399F57}" destId="{BD14F065-8E84-4A96-A8BF-1476CBA73DA9}" srcOrd="0" destOrd="0" presId="urn:microsoft.com/office/officeart/2008/layout/CircularPictureCallout"/>
    <dgm:cxn modelId="{2379CC6F-82FB-4619-B96C-69A06946C382}" type="presOf" srcId="{B2808E8E-9A1C-48AA-976B-18ADA85A31D0}" destId="{310F0B86-D44F-49BB-B949-3F9EC4D57E6A}" srcOrd="0" destOrd="0" presId="urn:microsoft.com/office/officeart/2008/layout/CircularPictureCallout"/>
    <dgm:cxn modelId="{BF2801EC-7530-4991-B9EB-CE4F280AECC2}" type="presOf" srcId="{759F2EC8-3E77-4398-B350-B3A22EAF5F22}" destId="{3C6E2B12-C6FE-44F5-BEE4-34272381C7F4}" srcOrd="0" destOrd="0" presId="urn:microsoft.com/office/officeart/2008/layout/CircularPictureCallout"/>
    <dgm:cxn modelId="{9AE2FCED-B510-45F0-AE7F-27A815F83B7A}" srcId="{B2808E8E-9A1C-48AA-976B-18ADA85A31D0}" destId="{759F2EC8-3E77-4398-B350-B3A22EAF5F22}" srcOrd="0" destOrd="0" parTransId="{105C4A90-41CE-4C2A-8ADF-78F38B651990}" sibTransId="{BA415F0A-A985-4473-A994-867B4C399F57}"/>
    <dgm:cxn modelId="{ED8C6812-2E0B-4364-B4C5-AC7D659719D7}" type="presParOf" srcId="{310F0B86-D44F-49BB-B949-3F9EC4D57E6A}" destId="{32DD7E6A-212C-4767-8A35-B6C53E52520A}" srcOrd="0" destOrd="0" presId="urn:microsoft.com/office/officeart/2008/layout/CircularPictureCallout"/>
    <dgm:cxn modelId="{1D2C816F-FC42-4B72-8972-D074CB6A70AE}" type="presParOf" srcId="{32DD7E6A-212C-4767-8A35-B6C53E52520A}" destId="{0C7AB90F-5F8B-467D-843C-AEEBB4D769CF}" srcOrd="0" destOrd="0" presId="urn:microsoft.com/office/officeart/2008/layout/CircularPictureCallout"/>
    <dgm:cxn modelId="{5CB092E2-6332-4365-AFD5-54BE714A5B6A}" type="presParOf" srcId="{0C7AB90F-5F8B-467D-843C-AEEBB4D769CF}" destId="{BD14F065-8E84-4A96-A8BF-1476CBA73DA9}" srcOrd="0" destOrd="0" presId="urn:microsoft.com/office/officeart/2008/layout/CircularPictureCallout"/>
    <dgm:cxn modelId="{A72E22AF-AA15-4EBC-B380-56FDF12B88CE}" type="presParOf" srcId="{32DD7E6A-212C-4767-8A35-B6C53E52520A}" destId="{3C6E2B12-C6FE-44F5-BEE4-34272381C7F4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4F065-8E84-4A96-A8BF-1476CBA73DA9}">
      <dsp:nvSpPr>
        <dsp:cNvPr id="0" name=""/>
        <dsp:cNvSpPr/>
      </dsp:nvSpPr>
      <dsp:spPr>
        <a:xfrm>
          <a:off x="43544" y="-2"/>
          <a:ext cx="3064335" cy="2910193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25000" b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6E2B12-C6FE-44F5-BEE4-34272381C7F4}">
      <dsp:nvSpPr>
        <dsp:cNvPr id="0" name=""/>
        <dsp:cNvSpPr/>
      </dsp:nvSpPr>
      <dsp:spPr>
        <a:xfrm>
          <a:off x="0" y="1584357"/>
          <a:ext cx="1056217" cy="544612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700" kern="1200" dirty="0"/>
            <a:t>　　</a:t>
          </a:r>
        </a:p>
      </dsp:txBody>
      <dsp:txXfrm>
        <a:off x="0" y="1584357"/>
        <a:ext cx="1056217" cy="544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80AEB9-DD9A-0D07-6DBE-87ADA2701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93630D4-0D14-9998-0AF6-0145C720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BEF010-49D0-0D7B-990A-A05ADFF59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33C97-2907-48CB-BAFE-24244EB46392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7C690C-EC19-8AA0-A46F-3DAAFC25A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62225E-E93C-8B57-9108-812B89134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5C68-FA28-4D91-9539-D1CF6DD14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1715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6A9123-014A-0D75-C5A7-3F36E1E31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71CFB12-7D9D-B0D2-64E1-F14FB44A0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03DECD-09DF-74F1-0B2E-E9DD8E636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33C97-2907-48CB-BAFE-24244EB46392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95D56E-1489-D5EE-72ED-7BA834289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49E913-9C13-C5B2-FC73-529BD1625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5C68-FA28-4D91-9539-D1CF6DD14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9820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5DE4936-6597-C5BB-F80F-F17F8CFCB5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0175227-1D38-885E-13B3-2153E0B26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685145-33C4-FF81-DDE2-9C86F4E5F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33C97-2907-48CB-BAFE-24244EB46392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162DE8-1EBE-65CD-4E64-0EEDAC9D9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D78CE8-578B-2628-2CC9-C30D0CAE2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5C68-FA28-4D91-9539-D1CF6DD14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752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D598A9-41F3-D1B5-3C5A-BCB7FB8EA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C6201C-617D-79B4-0D39-36DCD4789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993D4F7-F2C3-D744-E71D-D741234E8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33C97-2907-48CB-BAFE-24244EB46392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BECDC6-583D-AED8-C7A8-235150E0D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93ADFCD-4A46-09EA-82C1-EFC128294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5C68-FA28-4D91-9539-D1CF6DD14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3EB352-6D58-4BD6-E54C-F52B4C3B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9BEBF5B-5E9E-D580-067C-798F79EBB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C70507-98CD-5AAA-8949-0FF4FD180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33C97-2907-48CB-BAFE-24244EB46392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D79AE4-2001-6BA9-0FBD-D6129D608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B154B0-634A-FAC2-19B1-37D9492EB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5C68-FA28-4D91-9539-D1CF6DD14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10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563724-8084-A578-3BBA-EC1943E8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DA455C-7EB9-D0DD-7CED-A86ECEACF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C5C363B-C629-CEBD-765E-73BF58159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3158A77-963C-B75F-EF5F-07109EC8E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33C97-2907-48CB-BAFE-24244EB46392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73B1BC5-FF67-168D-A3F2-318ADDE79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2C89FD7-9E60-1047-FD66-BC253E03D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5C68-FA28-4D91-9539-D1CF6DD14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065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BC94FA-EDD0-579C-9F7E-FC1307DD1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7636EA2-09CF-6C32-1BAF-D4249F8FA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56155DC-DF51-111A-DE8B-310ED557D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775B85-4DEE-F8DD-94C7-FCCC5E0AF2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97556BB-77A9-D5A5-FF36-B493B9FA4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CD6016B-0D0D-39EE-4572-5EBA18FC0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33C97-2907-48CB-BAFE-24244EB46392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958161F-AC6D-378C-B2BA-F65928D0C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B14B36C-7F61-D5E1-3100-B0D687CDD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5C68-FA28-4D91-9539-D1CF6DD14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635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748F47-2B89-94F4-99C1-17291F067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1D8FA16-A6A2-CEC1-B3C9-7E9219B84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33C97-2907-48CB-BAFE-24244EB46392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FDC0210-8C5A-0816-5EB8-CAE1E872C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01F449D-5E06-0784-0908-993A51079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5C68-FA28-4D91-9539-D1CF6DD14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55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3A62DA7-4394-CD69-E3C1-AE1585C28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33C97-2907-48CB-BAFE-24244EB46392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033EEAB-285C-D946-613D-D29322165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D1C27E-34E4-BA99-B52D-83E4A6108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5C68-FA28-4D91-9539-D1CF6DD14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574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38699E-3AAF-0E26-7E07-51062946F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8D7DB2-C3EC-CD75-8E53-3943B1405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0228087-AD61-2DC4-A0AB-18B632618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B5CB7AD-E0FF-D504-F422-6212428A4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33C97-2907-48CB-BAFE-24244EB46392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8545C11-5D8F-6904-146F-A1EBC7258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6E572A7-0966-9368-5809-9E593D709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5C68-FA28-4D91-9539-D1CF6DD14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243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58F0A-3AB0-0348-FD3F-9BB5BF79E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D736E01-669B-340D-53B1-9FAF699B7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DB57D8A-0E5F-FB42-2D56-483C56EE0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4744284-0F6C-53FF-8C5E-1C153AC9E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33C97-2907-48CB-BAFE-24244EB46392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43B25CB-0D3D-BA9A-2B3B-BCE42CE23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E39145-CA42-B0E6-8EFC-5499A06E0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5C68-FA28-4D91-9539-D1CF6DD14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4971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978E7E9-309E-D3D1-F6AE-0938A76ED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7CBC754-E6FD-7830-CFDC-95B0C9D12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3B40702-D915-76F5-64FB-C08F3DD50F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C33C97-2907-48CB-BAFE-24244EB46392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A59E3E-7DD8-22C0-6105-2D902E073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C0D489-980C-DCA3-7D24-AA33F2BE6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BC5C68-FA28-4D91-9539-D1CF6DD14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185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7A1B9C9-F6FC-A97E-D0A9-AFD93B270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kumimoji="1" lang="ja-JP" altLang="en-US" sz="5400"/>
              <a:t>木原ゼミ紹介</a:t>
            </a:r>
          </a:p>
        </p:txBody>
      </p:sp>
      <p:sp>
        <p:nvSpPr>
          <p:cNvPr id="2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5D72325-9AAE-27C6-6258-A34BA8EC306E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kumimoji="1" lang="en-US" altLang="ja-JP" sz="2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kumimoji="1" lang="ja-JP" altLang="en-US" sz="2800" dirty="0"/>
              <a:t>ゼミ生　</a:t>
            </a:r>
            <a:r>
              <a:rPr kumimoji="1" lang="en-US" altLang="ja-JP" sz="2800" dirty="0"/>
              <a:t>4</a:t>
            </a:r>
            <a:r>
              <a:rPr kumimoji="1" lang="ja-JP" altLang="en-US" sz="2800" dirty="0"/>
              <a:t>年生</a:t>
            </a:r>
            <a:r>
              <a:rPr kumimoji="1" lang="en-US" altLang="ja-JP" sz="2800" dirty="0"/>
              <a:t>2</a:t>
            </a:r>
            <a:r>
              <a:rPr kumimoji="1" lang="ja-JP" altLang="en-US" sz="2800" dirty="0"/>
              <a:t>人</a:t>
            </a:r>
            <a:endParaRPr kumimoji="1" lang="en-US" altLang="ja-JP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800" dirty="0"/>
              <a:t>　　　　</a:t>
            </a:r>
            <a:r>
              <a:rPr lang="en-US" altLang="ja-JP" sz="2800" dirty="0"/>
              <a:t>3</a:t>
            </a:r>
            <a:r>
              <a:rPr lang="ja-JP" altLang="en-US" sz="2800" dirty="0"/>
              <a:t>年生</a:t>
            </a:r>
            <a:r>
              <a:rPr lang="en-US" altLang="ja-JP" sz="2800" dirty="0"/>
              <a:t>4</a:t>
            </a:r>
            <a:r>
              <a:rPr lang="ja-JP" altLang="en-US" sz="2800" dirty="0"/>
              <a:t>人</a:t>
            </a:r>
            <a:endParaRPr kumimoji="1" lang="en-US" altLang="ja-JP" sz="2800" dirty="0"/>
          </a:p>
        </p:txBody>
      </p:sp>
      <p:pic>
        <p:nvPicPr>
          <p:cNvPr id="6" name="図 5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8A0BC9F3-F43A-A61D-4C9D-A4711D23E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6023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2762919-670E-BF40-A28C-118E87C20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5400"/>
              <a:t>目次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CB1416-309A-8F80-5196-9E436AB89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200" dirty="0"/>
              <a:t>1</a:t>
            </a:r>
            <a:r>
              <a:rPr kumimoji="1" lang="ja-JP" altLang="en-US" sz="2200" dirty="0"/>
              <a:t>．木原ゼミ概要</a:t>
            </a:r>
            <a:endParaRPr kumimoji="1" lang="en-US" altLang="ja-JP" sz="2200" dirty="0"/>
          </a:p>
          <a:p>
            <a:pPr marL="0" indent="0">
              <a:buNone/>
            </a:pPr>
            <a:r>
              <a:rPr lang="en-US" altLang="ja-JP" sz="2200" dirty="0"/>
              <a:t>	</a:t>
            </a:r>
            <a:r>
              <a:rPr lang="ja-JP" altLang="en-US" sz="2200" dirty="0"/>
              <a:t>・授業の進め方</a:t>
            </a:r>
            <a:endParaRPr kumimoji="1" lang="en-US" altLang="ja-JP" sz="2200" dirty="0"/>
          </a:p>
          <a:p>
            <a:pPr marL="0" indent="0">
              <a:buNone/>
            </a:pPr>
            <a:r>
              <a:rPr lang="en-US" altLang="ja-JP" sz="2200" dirty="0"/>
              <a:t>	</a:t>
            </a:r>
            <a:r>
              <a:rPr lang="ja-JP" altLang="en-US" sz="2200" dirty="0"/>
              <a:t>・研究テーマ</a:t>
            </a:r>
            <a:endParaRPr lang="en-US" altLang="ja-JP" sz="2200" dirty="0"/>
          </a:p>
          <a:p>
            <a:pPr marL="0" indent="0">
              <a:buNone/>
            </a:pPr>
            <a:r>
              <a:rPr kumimoji="1" lang="en-US" altLang="ja-JP" sz="2200" dirty="0"/>
              <a:t>	</a:t>
            </a:r>
            <a:r>
              <a:rPr kumimoji="1" lang="ja-JP" altLang="en-US" sz="2200" dirty="0"/>
              <a:t>・スケジュール</a:t>
            </a:r>
            <a:endParaRPr kumimoji="1" lang="en-US" altLang="ja-JP" sz="2200" dirty="0"/>
          </a:p>
          <a:p>
            <a:pPr marL="0" indent="0">
              <a:buNone/>
            </a:pPr>
            <a:r>
              <a:rPr lang="en-US" altLang="ja-JP" sz="2200" dirty="0"/>
              <a:t>2</a:t>
            </a:r>
            <a:r>
              <a:rPr lang="ja-JP" altLang="en-US" sz="2200" dirty="0"/>
              <a:t>．魅力</a:t>
            </a:r>
            <a:endParaRPr lang="en-US" altLang="ja-JP" sz="2200" dirty="0"/>
          </a:p>
          <a:p>
            <a:pPr marL="0" indent="0">
              <a:buNone/>
            </a:pPr>
            <a:r>
              <a:rPr kumimoji="1" lang="en-US" altLang="ja-JP" sz="2200" dirty="0"/>
              <a:t>	</a:t>
            </a:r>
            <a:r>
              <a:rPr kumimoji="1" lang="ja-JP" altLang="en-US" sz="2200" dirty="0"/>
              <a:t>・自由度</a:t>
            </a:r>
            <a:endParaRPr kumimoji="1" lang="en-US" altLang="ja-JP" sz="2200" dirty="0"/>
          </a:p>
          <a:p>
            <a:pPr marL="0" indent="0">
              <a:buNone/>
            </a:pPr>
            <a:r>
              <a:rPr lang="ja-JP" altLang="en-US" sz="2200" dirty="0"/>
              <a:t>　　</a:t>
            </a:r>
            <a:r>
              <a:rPr lang="en-US" altLang="ja-JP" sz="2200" dirty="0"/>
              <a:t>	</a:t>
            </a:r>
            <a:r>
              <a:rPr lang="ja-JP" altLang="en-US" sz="2200" dirty="0"/>
              <a:t>・ゼミの雰囲気</a:t>
            </a:r>
            <a:endParaRPr lang="en-US" altLang="ja-JP" sz="2200" dirty="0"/>
          </a:p>
          <a:p>
            <a:pPr marL="0" indent="0">
              <a:buNone/>
            </a:pPr>
            <a:r>
              <a:rPr kumimoji="1" lang="en-US" altLang="ja-JP" sz="2200" dirty="0"/>
              <a:t>	</a:t>
            </a:r>
            <a:r>
              <a:rPr kumimoji="1" lang="ja-JP" altLang="en-US" sz="2200" dirty="0"/>
              <a:t>・</a:t>
            </a:r>
            <a:r>
              <a:rPr lang="ja-JP" altLang="en-US" sz="2200" dirty="0"/>
              <a:t>選考なし</a:t>
            </a:r>
            <a:endParaRPr kumimoji="1" lang="en-US" altLang="ja-JP" sz="2200" dirty="0"/>
          </a:p>
          <a:p>
            <a:pPr marL="0" indent="0">
              <a:buNone/>
            </a:pPr>
            <a:r>
              <a:rPr lang="en-US" altLang="ja-JP" sz="2200" dirty="0"/>
              <a:t>3</a:t>
            </a:r>
            <a:r>
              <a:rPr lang="ja-JP" altLang="en-US" sz="2200" dirty="0"/>
              <a:t>．最後に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304246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D90818-4150-4B96-E584-9E0BDE1B3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8951BE6-FC01-E9E1-1699-9093AE70B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kumimoji="1" lang="ja-JP" altLang="en-US" sz="5400"/>
              <a:t>概要　</a:t>
            </a:r>
            <a:endParaRPr kumimoji="1" lang="ja-JP" altLang="en-US" sz="5400" dirty="0"/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4C7BBD-A620-7D5C-DC6F-8F16C9DC8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286" y="2706624"/>
            <a:ext cx="8229600" cy="2591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200" dirty="0"/>
              <a:t>【</a:t>
            </a:r>
            <a:r>
              <a:rPr lang="ja-JP" altLang="en-US" sz="2200" dirty="0"/>
              <a:t>研究テーマ</a:t>
            </a:r>
            <a:r>
              <a:rPr lang="en-US" altLang="ja-JP" sz="2200" dirty="0"/>
              <a:t>】</a:t>
            </a:r>
          </a:p>
          <a:p>
            <a:pPr marL="0" indent="0">
              <a:buNone/>
            </a:pPr>
            <a:r>
              <a:rPr kumimoji="1" lang="ja-JP" altLang="en-US" sz="2200" dirty="0"/>
              <a:t>①個人研究ー自由</a:t>
            </a:r>
            <a:endParaRPr kumimoji="1" lang="en-US" altLang="ja-JP" sz="2200" dirty="0"/>
          </a:p>
          <a:p>
            <a:pPr marL="0" indent="0">
              <a:buNone/>
            </a:pPr>
            <a:r>
              <a:rPr lang="ja-JP" altLang="en-US" sz="2200" dirty="0"/>
              <a:t>　　　</a:t>
            </a:r>
            <a:r>
              <a:rPr kumimoji="1" lang="ja-JP" altLang="en-US" sz="2200" dirty="0"/>
              <a:t>（韓国財閥・ゲームと教育・企業の</a:t>
            </a:r>
            <a:r>
              <a:rPr kumimoji="1" lang="en-US" altLang="ja-JP" sz="2200" dirty="0"/>
              <a:t>DX</a:t>
            </a:r>
            <a:r>
              <a:rPr lang="ja-JP" altLang="en-US" sz="2200" dirty="0"/>
              <a:t>な</a:t>
            </a:r>
            <a:r>
              <a:rPr kumimoji="1" lang="ja-JP" altLang="en-US" sz="2200" dirty="0"/>
              <a:t>ど</a:t>
            </a:r>
            <a:r>
              <a:rPr kumimoji="1" lang="en-US" altLang="ja-JP" sz="2200" dirty="0"/>
              <a:t>)</a:t>
            </a:r>
          </a:p>
          <a:p>
            <a:pPr marL="0" indent="0">
              <a:buNone/>
            </a:pPr>
            <a:r>
              <a:rPr kumimoji="1" lang="ja-JP" altLang="en-US" sz="2200" dirty="0"/>
              <a:t>②グループワークー今年からスタート</a:t>
            </a:r>
            <a:endParaRPr lang="en-US" altLang="ja-JP" sz="2200" dirty="0"/>
          </a:p>
          <a:p>
            <a:pPr marL="0" indent="0">
              <a:buNone/>
            </a:pPr>
            <a:r>
              <a:rPr lang="ja-JP" altLang="en-US" sz="2200" dirty="0"/>
              <a:t>　　今年のテーマ→生成</a:t>
            </a:r>
            <a:r>
              <a:rPr kumimoji="1" lang="en-US" altLang="ja-JP" sz="2200" dirty="0"/>
              <a:t>AI</a:t>
            </a:r>
            <a:endParaRPr lang="en-US" altLang="ja-JP" sz="2200" dirty="0"/>
          </a:p>
          <a:p>
            <a:pPr marL="0" indent="0">
              <a:buNone/>
            </a:pPr>
            <a:r>
              <a:rPr kumimoji="1" lang="ja-JP" altLang="en-US" sz="2200" dirty="0"/>
              <a:t>　　　　　　　　　</a:t>
            </a:r>
            <a:r>
              <a:rPr kumimoji="1" lang="en-US" altLang="ja-JP" sz="2200" dirty="0"/>
              <a:t>AI</a:t>
            </a:r>
            <a:r>
              <a:rPr kumimoji="1" lang="ja-JP" altLang="en-US" sz="2200" dirty="0"/>
              <a:t>るるぶ作成</a:t>
            </a:r>
            <a:endParaRPr kumimoji="1" lang="en-US" altLang="ja-JP" sz="2200" dirty="0"/>
          </a:p>
          <a:p>
            <a:pPr marL="0" indent="0">
              <a:buNone/>
            </a:pPr>
            <a:endParaRPr kumimoji="1" lang="en-US" altLang="ja-JP" sz="2200" dirty="0"/>
          </a:p>
          <a:p>
            <a:pPr marL="0" indent="0">
              <a:buNone/>
            </a:pPr>
            <a:endParaRPr kumimoji="1" lang="ja-JP" altLang="en-US" sz="2200" dirty="0"/>
          </a:p>
        </p:txBody>
      </p:sp>
      <p:graphicFrame>
        <p:nvGraphicFramePr>
          <p:cNvPr id="7" name="図表 6">
            <a:extLst>
              <a:ext uri="{FF2B5EF4-FFF2-40B4-BE49-F238E27FC236}">
                <a16:creationId xmlns:a16="http://schemas.microsoft.com/office/drawing/2014/main" id="{AAC1C327-3F52-F502-0C4D-81CAFC4C8A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2009040"/>
              </p:ext>
            </p:extLst>
          </p:nvPr>
        </p:nvGraphicFramePr>
        <p:xfrm>
          <a:off x="5225142" y="3961347"/>
          <a:ext cx="3300681" cy="2910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図 5" descr="店の名前が書いてある｜｜｜ps&#10;&#10;AI 生成コンテンツは誤りを含む可能性があります。">
            <a:extLst>
              <a:ext uri="{FF2B5EF4-FFF2-40B4-BE49-F238E27FC236}">
                <a16:creationId xmlns:a16="http://schemas.microsoft.com/office/drawing/2014/main" id="{213F1E6A-6666-A87C-38B0-6C360753B3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886" y="2706624"/>
            <a:ext cx="3680942" cy="412430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045668A-9B02-87A9-F8CE-98442AAE5BE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7565" b="50000"/>
          <a:stretch>
            <a:fillRect/>
          </a:stretch>
        </p:blipFill>
        <p:spPr>
          <a:xfrm>
            <a:off x="6800850" y="27069"/>
            <a:ext cx="5143500" cy="291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62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1442BFC-4645-7435-5761-ABA7E00CF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051"/>
            <a:ext cx="10515600" cy="838981"/>
          </a:xfrm>
        </p:spPr>
        <p:txBody>
          <a:bodyPr>
            <a:normAutofit/>
          </a:bodyPr>
          <a:lstStyle/>
          <a:p>
            <a:r>
              <a:rPr kumimoji="1" lang="ja-JP" altLang="en-US" sz="5400" dirty="0"/>
              <a:t>概要　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9C9E45-6276-B20F-4B0E-780DFE9CB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8737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en-US" altLang="ja-JP" sz="2200" dirty="0"/>
              <a:t>【</a:t>
            </a:r>
            <a:r>
              <a:rPr kumimoji="1" lang="ja-JP" altLang="en-US" sz="2200" dirty="0"/>
              <a:t>授業の進め方</a:t>
            </a:r>
            <a:r>
              <a:rPr kumimoji="1" lang="en-US" altLang="ja-JP" sz="2200" dirty="0"/>
              <a:t>】</a:t>
            </a:r>
          </a:p>
          <a:p>
            <a:pPr marL="0" indent="0">
              <a:buNone/>
            </a:pPr>
            <a:r>
              <a:rPr kumimoji="1" lang="ja-JP" altLang="en-US" sz="2200" dirty="0"/>
              <a:t>・水曜日</a:t>
            </a:r>
            <a:r>
              <a:rPr kumimoji="1" lang="en-US" altLang="ja-JP" sz="2200" dirty="0"/>
              <a:t>4</a:t>
            </a:r>
            <a:r>
              <a:rPr kumimoji="1" lang="ja-JP" altLang="en-US" sz="2200" dirty="0"/>
              <a:t>限～</a:t>
            </a:r>
            <a:r>
              <a:rPr kumimoji="1" lang="en-US" altLang="ja-JP" sz="2200" dirty="0"/>
              <a:t>5</a:t>
            </a:r>
            <a:r>
              <a:rPr kumimoji="1" lang="ja-JP" altLang="en-US" sz="2200" dirty="0"/>
              <a:t>限　</a:t>
            </a:r>
            <a:r>
              <a:rPr kumimoji="1" lang="en-US" altLang="ja-JP" sz="2200" dirty="0"/>
              <a:t>BT501</a:t>
            </a:r>
            <a:r>
              <a:rPr kumimoji="1" lang="ja-JP" altLang="en-US" sz="2200" dirty="0"/>
              <a:t> </a:t>
            </a:r>
            <a:endParaRPr kumimoji="1" lang="en-US" altLang="ja-JP" sz="2200" dirty="0"/>
          </a:p>
          <a:p>
            <a:pPr marL="0" indent="0">
              <a:buNone/>
            </a:pPr>
            <a:r>
              <a:rPr kumimoji="1" lang="ja-JP" altLang="en-US" sz="2200" dirty="0"/>
              <a:t>・個人発表→グループワーク</a:t>
            </a:r>
            <a:endParaRPr kumimoji="1" lang="en-US" altLang="ja-JP" sz="2200" dirty="0"/>
          </a:p>
          <a:p>
            <a:pPr marL="0" indent="0">
              <a:buNone/>
            </a:pPr>
            <a:r>
              <a:rPr kumimoji="1" lang="en-US" altLang="ja-JP" sz="2200" dirty="0"/>
              <a:t>【</a:t>
            </a:r>
            <a:r>
              <a:rPr kumimoji="1" lang="ja-JP" altLang="en-US" sz="2200" dirty="0"/>
              <a:t>個人テー</a:t>
            </a:r>
            <a:r>
              <a:rPr lang="ja-JP" altLang="en-US" sz="2200" dirty="0"/>
              <a:t>マスケジュール</a:t>
            </a:r>
            <a:r>
              <a:rPr lang="en-US" altLang="ja-JP" sz="2200" dirty="0"/>
              <a:t>】</a:t>
            </a:r>
            <a:endParaRPr kumimoji="1" lang="en-US" altLang="ja-JP" sz="2200" dirty="0"/>
          </a:p>
          <a:p>
            <a:pPr marL="0" indent="0">
              <a:buNone/>
            </a:pPr>
            <a:r>
              <a:rPr lang="ja-JP" altLang="en-US" sz="2200" dirty="0"/>
              <a:t>　　</a:t>
            </a:r>
            <a:r>
              <a:rPr lang="en-US" altLang="ja-JP" sz="2200" dirty="0"/>
              <a:t>2</a:t>
            </a:r>
            <a:r>
              <a:rPr lang="ja-JP" altLang="en-US" sz="2200" dirty="0"/>
              <a:t>・</a:t>
            </a:r>
            <a:r>
              <a:rPr lang="en-US" altLang="ja-JP" sz="2200" dirty="0"/>
              <a:t>3</a:t>
            </a:r>
            <a:r>
              <a:rPr lang="ja-JP" altLang="en-US" sz="2200" dirty="0"/>
              <a:t>年夏　　　好きな新聞記事要約（</a:t>
            </a:r>
            <a:r>
              <a:rPr lang="en-US" altLang="ja-JP" sz="2200" dirty="0"/>
              <a:t>1</a:t>
            </a:r>
            <a:r>
              <a:rPr lang="ja-JP" altLang="en-US" sz="2200" dirty="0"/>
              <a:t>週間以内・</a:t>
            </a:r>
            <a:r>
              <a:rPr lang="en-US" altLang="ja-JP" sz="2200" dirty="0"/>
              <a:t>200</a:t>
            </a:r>
            <a:r>
              <a:rPr lang="ja-JP" altLang="en-US" sz="2200" dirty="0"/>
              <a:t>字）</a:t>
            </a:r>
            <a:endParaRPr lang="en-US" altLang="ja-JP" sz="2200" dirty="0"/>
          </a:p>
          <a:p>
            <a:pPr marL="0" indent="0">
              <a:buNone/>
            </a:pPr>
            <a:r>
              <a:rPr lang="ja-JP" altLang="en-US" sz="2200" dirty="0"/>
              <a:t>　　  ↓</a:t>
            </a:r>
            <a:endParaRPr lang="en-US" altLang="ja-JP" sz="2200" dirty="0"/>
          </a:p>
          <a:p>
            <a:pPr marL="0" indent="0">
              <a:buNone/>
            </a:pPr>
            <a:r>
              <a:rPr lang="ja-JP" altLang="en-US" sz="2200" dirty="0"/>
              <a:t>ゼミ合宿（</a:t>
            </a:r>
            <a:r>
              <a:rPr lang="en-US" altLang="ja-JP" sz="2200" dirty="0"/>
              <a:t>9</a:t>
            </a:r>
            <a:r>
              <a:rPr lang="ja-JP" altLang="en-US" sz="2200" dirty="0"/>
              <a:t>月）　研究テーマ決定</a:t>
            </a:r>
            <a:endParaRPr lang="en-US" altLang="ja-JP" sz="2200" dirty="0"/>
          </a:p>
          <a:p>
            <a:pPr marL="0" indent="0">
              <a:buNone/>
            </a:pPr>
            <a:r>
              <a:rPr lang="ja-JP" altLang="en-US" sz="2200" dirty="0"/>
              <a:t>　　　　　　　　（</a:t>
            </a:r>
            <a:r>
              <a:rPr lang="en-US" altLang="ja-JP" sz="2200" dirty="0"/>
              <a:t>2</a:t>
            </a:r>
            <a:r>
              <a:rPr lang="ja-JP" altLang="en-US" sz="2200" dirty="0"/>
              <a:t>年生はここでテーマ決め→</a:t>
            </a:r>
            <a:r>
              <a:rPr lang="en-US" altLang="ja-JP" sz="2200" dirty="0"/>
              <a:t>3</a:t>
            </a:r>
            <a:r>
              <a:rPr lang="ja-JP" altLang="en-US" sz="2200" dirty="0"/>
              <a:t>年合宿までそのテーマの新聞要約</a:t>
            </a:r>
            <a:endParaRPr lang="en-US" altLang="ja-JP" sz="2200" dirty="0"/>
          </a:p>
          <a:p>
            <a:pPr marL="0" indent="0">
              <a:buNone/>
            </a:pPr>
            <a:r>
              <a:rPr lang="ja-JP" altLang="en-US" sz="2200" dirty="0"/>
              <a:t>　      ↓</a:t>
            </a:r>
            <a:endParaRPr lang="en-US" altLang="ja-JP" sz="2200" dirty="0"/>
          </a:p>
          <a:p>
            <a:pPr marL="0" indent="0">
              <a:buNone/>
            </a:pPr>
            <a:r>
              <a:rPr lang="en-US" altLang="ja-JP" sz="2200" dirty="0"/>
              <a:t>       3</a:t>
            </a:r>
            <a:r>
              <a:rPr lang="ja-JP" altLang="en-US" sz="2200" dirty="0"/>
              <a:t>年秋　　　　テーマに沿った新聞記事要約</a:t>
            </a:r>
            <a:endParaRPr lang="en-US" altLang="ja-JP" sz="2200" dirty="0"/>
          </a:p>
          <a:p>
            <a:pPr marL="0" indent="0">
              <a:buNone/>
            </a:pPr>
            <a:r>
              <a:rPr lang="ja-JP" altLang="en-US" sz="2200" dirty="0"/>
              <a:t>      　↓</a:t>
            </a:r>
            <a:endParaRPr lang="en-US" altLang="ja-JP" sz="2200" dirty="0"/>
          </a:p>
          <a:p>
            <a:pPr marL="0" indent="0">
              <a:buNone/>
            </a:pPr>
            <a:r>
              <a:rPr lang="en-US" altLang="ja-JP" sz="2200" dirty="0"/>
              <a:t>        4</a:t>
            </a:r>
            <a:r>
              <a:rPr lang="ja-JP" altLang="en-US" sz="2200" dirty="0"/>
              <a:t>年　　　　　卒論作成（自分のテーマの論文の書評）</a:t>
            </a:r>
            <a:endParaRPr lang="en-US" altLang="ja-JP" sz="2200" dirty="0"/>
          </a:p>
          <a:p>
            <a:pPr marL="0" indent="0">
              <a:buNone/>
            </a:pPr>
            <a:endParaRPr kumimoji="1" lang="en-US" altLang="ja-JP" sz="2200" dirty="0"/>
          </a:p>
          <a:p>
            <a:pPr marL="0" indent="0">
              <a:buNone/>
            </a:pP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784762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753AFF-61EE-2FFB-A6BC-A2C5C6072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389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200" dirty="0"/>
              <a:t>①自由度</a:t>
            </a:r>
            <a:endParaRPr lang="en-US" altLang="ja-JP" sz="2200" dirty="0"/>
          </a:p>
          <a:p>
            <a:pPr marL="0" indent="0">
              <a:buNone/>
            </a:pPr>
            <a:r>
              <a:rPr lang="ja-JP" altLang="en-US" sz="2200" dirty="0"/>
              <a:t>　個人テーマを自由に選べる</a:t>
            </a:r>
            <a:endParaRPr lang="en-US" altLang="ja-JP" sz="2200" dirty="0"/>
          </a:p>
          <a:p>
            <a:pPr marL="0" indent="0">
              <a:buNone/>
            </a:pPr>
            <a:endParaRPr lang="en-US" altLang="ja-JP" sz="2200" dirty="0"/>
          </a:p>
          <a:p>
            <a:pPr marL="0" indent="0">
              <a:buNone/>
            </a:pPr>
            <a:r>
              <a:rPr lang="ja-JP" altLang="en-US" sz="2200" dirty="0"/>
              <a:t>②ゼミの雰囲気</a:t>
            </a:r>
            <a:endParaRPr lang="en-US" altLang="ja-JP" sz="2200" dirty="0"/>
          </a:p>
          <a:p>
            <a:pPr marL="0" indent="0">
              <a:buNone/>
            </a:pPr>
            <a:r>
              <a:rPr lang="ja-JP" altLang="en-US" sz="2200" dirty="0"/>
              <a:t>　穏やか</a:t>
            </a:r>
            <a:endParaRPr lang="en-US" altLang="ja-JP" sz="2200" dirty="0"/>
          </a:p>
          <a:p>
            <a:pPr marL="0" indent="0">
              <a:buNone/>
            </a:pPr>
            <a:r>
              <a:rPr lang="ja-JP" altLang="en-US" sz="2200" dirty="0"/>
              <a:t>　自由人</a:t>
            </a:r>
            <a:endParaRPr lang="en-US" altLang="ja-JP" sz="2200" dirty="0"/>
          </a:p>
          <a:p>
            <a:pPr marL="0" indent="0">
              <a:buNone/>
            </a:pPr>
            <a:endParaRPr lang="en-US" altLang="ja-JP" sz="2200" dirty="0"/>
          </a:p>
          <a:p>
            <a:pPr marL="0" indent="0">
              <a:buNone/>
            </a:pPr>
            <a:r>
              <a:rPr lang="ja-JP" altLang="en-US" sz="2200" dirty="0"/>
              <a:t>③選考なし</a:t>
            </a:r>
            <a:endParaRPr lang="en-US" altLang="ja-JP" sz="2200" dirty="0"/>
          </a:p>
          <a:p>
            <a:pPr marL="0" indent="0">
              <a:buNone/>
            </a:pPr>
            <a:r>
              <a:rPr lang="ja-JP" altLang="en-US" sz="2200" dirty="0"/>
              <a:t>　オープンゼミに来ていただければ選考なしで参加可能</a:t>
            </a:r>
            <a:endParaRPr lang="en-US" altLang="ja-JP" sz="2200" dirty="0"/>
          </a:p>
          <a:p>
            <a:pPr marL="0" indent="0">
              <a:buNone/>
            </a:pPr>
            <a:r>
              <a:rPr lang="ja-JP" altLang="en-US" sz="2200" dirty="0"/>
              <a:t>　　</a:t>
            </a:r>
            <a:endParaRPr kumimoji="1" lang="ja-JP" altLang="en-US" sz="22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682F3F7-F251-2EA3-9E4C-2E0DAA0A8B3D}"/>
              </a:ext>
            </a:extLst>
          </p:cNvPr>
          <p:cNvSpPr txBox="1"/>
          <p:nvPr/>
        </p:nvSpPr>
        <p:spPr>
          <a:xfrm>
            <a:off x="972455" y="539052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400" dirty="0">
                <a:latin typeface="+mj-ea"/>
                <a:ea typeface="+mj-ea"/>
              </a:rPr>
              <a:t>木原ゼミの魅力</a:t>
            </a:r>
          </a:p>
        </p:txBody>
      </p:sp>
    </p:spTree>
    <p:extLst>
      <p:ext uri="{BB962C8B-B14F-4D97-AF65-F5344CB8AC3E}">
        <p14:creationId xmlns:p14="http://schemas.microsoft.com/office/powerpoint/2010/main" val="2150537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D34333-6FFB-FE04-B2A5-6A0AE158A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975E83-9673-3477-E28F-BC2D9AE98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A4B1F850-9456-FCAB-6388-9F2F14391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B2CC6A-9DEB-9991-3A0A-ECE081683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910" y="2468436"/>
            <a:ext cx="10515600" cy="4389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200" dirty="0"/>
              <a:t>・研究したいことが定まっていない人</a:t>
            </a:r>
            <a:endParaRPr kumimoji="1" lang="en-US" altLang="ja-JP" sz="2200" dirty="0"/>
          </a:p>
          <a:p>
            <a:pPr marL="0" indent="0">
              <a:buNone/>
            </a:pPr>
            <a:r>
              <a:rPr lang="ja-JP" altLang="en-US" sz="2200" dirty="0"/>
              <a:t>・決まっているけどテーマがあっているゼミがない人</a:t>
            </a:r>
            <a:endParaRPr lang="en-US" altLang="ja-JP" sz="2200" dirty="0"/>
          </a:p>
          <a:p>
            <a:pPr marL="0" indent="0">
              <a:buNone/>
            </a:pPr>
            <a:r>
              <a:rPr kumimoji="1" lang="ja-JP" altLang="en-US" sz="2200" dirty="0"/>
              <a:t>・緩く穏やかにゼミ研究をしたい人</a:t>
            </a:r>
            <a:endParaRPr kumimoji="1" lang="en-US" altLang="ja-JP" sz="2200" dirty="0"/>
          </a:p>
          <a:p>
            <a:pPr marL="0" indent="0">
              <a:buNone/>
            </a:pPr>
            <a:r>
              <a:rPr kumimoji="1" lang="ja-JP" altLang="en-US" sz="2200" dirty="0"/>
              <a:t>→まずはオープンゼミへ！</a:t>
            </a:r>
            <a:endParaRPr kumimoji="1" lang="en-US" altLang="ja-JP" sz="2200" dirty="0"/>
          </a:p>
          <a:p>
            <a:pPr marL="0" indent="0">
              <a:buNone/>
            </a:pPr>
            <a:r>
              <a:rPr lang="ja-JP" altLang="en-US" sz="2200" dirty="0"/>
              <a:t>　</a:t>
            </a:r>
            <a:endParaRPr lang="en-US" altLang="ja-JP" sz="2200" dirty="0"/>
          </a:p>
          <a:p>
            <a:pPr marL="0" indent="0">
              <a:buNone/>
            </a:pPr>
            <a:r>
              <a:rPr lang="ja-JP" altLang="en-US" sz="2200" dirty="0"/>
              <a:t>　</a:t>
            </a:r>
            <a:endParaRPr lang="en-US" altLang="ja-JP" sz="2200" dirty="0"/>
          </a:p>
          <a:p>
            <a:pPr marL="0" indent="0">
              <a:buNone/>
            </a:pPr>
            <a:r>
              <a:rPr lang="ja-JP" altLang="en-US" sz="2200" dirty="0"/>
              <a:t>授業コード</a:t>
            </a:r>
            <a:r>
              <a:rPr lang="ja-JP" altLang="en-US" dirty="0"/>
              <a:t> </a:t>
            </a:r>
            <a:r>
              <a:rPr lang="en-US" altLang="ja-JP" dirty="0"/>
              <a:t>25042114</a:t>
            </a:r>
            <a:r>
              <a:rPr lang="ja-JP" altLang="en-US" dirty="0"/>
              <a:t>　</a:t>
            </a:r>
            <a:r>
              <a:rPr lang="ja-JP" altLang="en-US" sz="2200" dirty="0"/>
              <a:t>を仮登録して木原先生にメール送信</a:t>
            </a:r>
            <a:endParaRPr kumimoji="1" lang="ja-JP" altLang="en-US" sz="22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014C071-D88E-A34A-AEDE-1A11C53CC4C4}"/>
              </a:ext>
            </a:extLst>
          </p:cNvPr>
          <p:cNvSpPr txBox="1"/>
          <p:nvPr/>
        </p:nvSpPr>
        <p:spPr>
          <a:xfrm>
            <a:off x="972455" y="539052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400" dirty="0">
                <a:latin typeface="+mj-ea"/>
                <a:ea typeface="+mj-ea"/>
              </a:rPr>
              <a:t>最後に</a:t>
            </a:r>
          </a:p>
        </p:txBody>
      </p:sp>
    </p:spTree>
    <p:extLst>
      <p:ext uri="{BB962C8B-B14F-4D97-AF65-F5344CB8AC3E}">
        <p14:creationId xmlns:p14="http://schemas.microsoft.com/office/powerpoint/2010/main" val="2357057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4014</TotalTime>
  <Words>276</Words>
  <Application>Microsoft Office PowerPoint</Application>
  <PresentationFormat>ワイド画面</PresentationFormat>
  <Paragraphs>54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游ゴシック</vt:lpstr>
      <vt:lpstr>游ゴシック Light</vt:lpstr>
      <vt:lpstr>Arial</vt:lpstr>
      <vt:lpstr>Office テーマ</vt:lpstr>
      <vt:lpstr>木原ゼミ紹介</vt:lpstr>
      <vt:lpstr>目次</vt:lpstr>
      <vt:lpstr>概要　</vt:lpstr>
      <vt:lpstr>概要　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萌愛菜 岡田</dc:creator>
  <cp:lastModifiedBy>萌愛菜 岡田</cp:lastModifiedBy>
  <cp:revision>2</cp:revision>
  <dcterms:created xsi:type="dcterms:W3CDTF">2025-09-24T05:59:17Z</dcterms:created>
  <dcterms:modified xsi:type="dcterms:W3CDTF">2025-09-27T00:54:01Z</dcterms:modified>
</cp:coreProperties>
</file>